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4" r:id="rId4"/>
    <p:sldId id="259" r:id="rId5"/>
    <p:sldId id="260" r:id="rId6"/>
    <p:sldId id="264" r:id="rId7"/>
    <p:sldId id="268" r:id="rId8"/>
    <p:sldId id="270" r:id="rId9"/>
    <p:sldId id="271" r:id="rId10"/>
    <p:sldId id="275" r:id="rId11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98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288835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92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-1"/>
            <a:ext cx="73152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-427567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000"/>
              <a:t>Introduction to MOUNTAINS!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jpg"/>
          <p:cNvPicPr/>
          <p:nvPr/>
        </p:nvPicPr>
        <p:blipFill>
          <a:blip r:embed="rId2">
            <a:extLst/>
          </a:blip>
          <a:srcRect l="22212" r="22212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Study Figure 2, page 71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04217" y="2225278"/>
            <a:ext cx="6135754" cy="70175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520" dirty="0" smtClean="0">
                <a:solidFill>
                  <a:schemeClr val="tx1"/>
                </a:solidFill>
              </a:rPr>
              <a:t>Using only the image (not the text), m</a:t>
            </a:r>
            <a:r>
              <a:rPr sz="2520" dirty="0" smtClean="0">
                <a:solidFill>
                  <a:srgbClr val="FFFFFF"/>
                </a:solidFill>
              </a:rPr>
              <a:t>ake </a:t>
            </a:r>
            <a:r>
              <a:rPr sz="2520" dirty="0">
                <a:solidFill>
                  <a:srgbClr val="FFFFFF"/>
                </a:solidFill>
              </a:rPr>
              <a:t>a claim about </a:t>
            </a:r>
            <a:r>
              <a:rPr lang="en-US" sz="2520" dirty="0" smtClean="0">
                <a:solidFill>
                  <a:schemeClr val="tx1"/>
                </a:solidFill>
              </a:rPr>
              <a:t>a general theme you see in the image</a:t>
            </a:r>
            <a:r>
              <a:rPr sz="2520" dirty="0" smtClean="0">
                <a:solidFill>
                  <a:srgbClr val="FFFFFF"/>
                </a:solidFill>
              </a:rPr>
              <a:t>. </a:t>
            </a:r>
            <a:endParaRPr lang="en-US" sz="2520" dirty="0" smtClean="0">
              <a:solidFill>
                <a:srgbClr val="FFFFFF"/>
              </a:solidFill>
            </a:endParaRPr>
          </a:p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520" dirty="0" smtClean="0">
                <a:solidFill>
                  <a:schemeClr val="tx1"/>
                </a:solidFill>
              </a:rPr>
              <a:t>Using the accompanying text, f</a:t>
            </a:r>
            <a:r>
              <a:rPr sz="2520" dirty="0" smtClean="0">
                <a:solidFill>
                  <a:srgbClr val="FFFFFF"/>
                </a:solidFill>
              </a:rPr>
              <a:t>ind </a:t>
            </a:r>
            <a:r>
              <a:rPr sz="2520" dirty="0">
                <a:solidFill>
                  <a:srgbClr val="FFFFFF"/>
                </a:solidFill>
              </a:rPr>
              <a:t>evidence to support your claim</a:t>
            </a:r>
            <a:r>
              <a:rPr sz="2520" dirty="0" smtClean="0">
                <a:solidFill>
                  <a:srgbClr val="FFFFFF"/>
                </a:solidFill>
              </a:rPr>
              <a:t>.</a:t>
            </a:r>
            <a:endParaRPr sz="2520" dirty="0">
              <a:solidFill>
                <a:srgbClr val="FFFFFF"/>
              </a:solidFill>
            </a:endParaRPr>
          </a:p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rgbClr val="FFFFFF"/>
                </a:solidFill>
              </a:rPr>
              <a:t>How does vegetation change on a mountain?</a:t>
            </a:r>
          </a:p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rgbClr val="FFFFFF"/>
                </a:solidFill>
              </a:rPr>
              <a:t>Imagine you are a mountaineer, climbing from the bottom to the top of K2 (see image and continue to use Figure 2). What sorts of clothing would you need?</a:t>
            </a:r>
          </a:p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rgbClr val="FFFFFF"/>
                </a:solidFill>
              </a:rPr>
              <a:t>What human uses can you think of for K2?</a:t>
            </a:r>
          </a:p>
          <a:p>
            <a:pPr marL="437949" lvl="0" indent="-437949" defTabSz="525779"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rgbClr val="FFFFFF"/>
                </a:solidFill>
              </a:rPr>
              <a:t>What skills would you need to survive living on K2?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446" y="510440"/>
            <a:ext cx="11802042" cy="6173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567" y="7023143"/>
            <a:ext cx="11099800" cy="2159000"/>
          </a:xfrm>
        </p:spPr>
        <p:txBody>
          <a:bodyPr>
            <a:noAutofit/>
          </a:bodyPr>
          <a:lstStyle/>
          <a:p>
            <a:r>
              <a:rPr lang="en-AU" sz="5400" dirty="0">
                <a:solidFill>
                  <a:schemeClr val="tx1"/>
                </a:solidFill>
              </a:rPr>
              <a:t>With a partner, identify and explain one observation about mountains you can find from this </a:t>
            </a:r>
            <a:r>
              <a:rPr lang="en-AU" sz="5400" dirty="0" smtClean="0">
                <a:solidFill>
                  <a:schemeClr val="tx1"/>
                </a:solidFill>
              </a:rPr>
              <a:t>map.</a:t>
            </a:r>
            <a:endParaRPr lang="en-A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48100" y="6446776"/>
            <a:ext cx="4615564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FFFFFF"/>
                </a:solidFill>
              </a:rPr>
              <a:t>Thinking back to what we studied in regards to plate tectonics, </a:t>
            </a:r>
            <a:r>
              <a:rPr sz="3500" dirty="0" smtClean="0">
                <a:solidFill>
                  <a:srgbClr val="FFFFFF"/>
                </a:solidFill>
              </a:rPr>
              <a:t>WHERE </a:t>
            </a:r>
            <a:r>
              <a:rPr lang="en-US" sz="3500" dirty="0" smtClean="0">
                <a:solidFill>
                  <a:srgbClr val="FFFFFF"/>
                </a:solidFill>
              </a:rPr>
              <a:t>are </a:t>
            </a:r>
            <a:r>
              <a:rPr sz="3500" dirty="0" smtClean="0">
                <a:solidFill>
                  <a:srgbClr val="FFFFFF"/>
                </a:solidFill>
              </a:rPr>
              <a:t>mountains located </a:t>
            </a:r>
            <a:r>
              <a:rPr sz="3500" dirty="0">
                <a:solidFill>
                  <a:srgbClr val="FFFFFF"/>
                </a:solidFill>
              </a:rPr>
              <a:t>in the world?</a:t>
            </a:r>
          </a:p>
        </p:txBody>
      </p:sp>
      <p:pic>
        <p:nvPicPr>
          <p:cNvPr id="7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100" y="87973"/>
            <a:ext cx="9544169" cy="635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047" y="5383205"/>
            <a:ext cx="8165518" cy="4263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The World’s Mountains and Ranges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34934" y="2590800"/>
            <a:ext cx="11734932" cy="6792715"/>
          </a:xfrm>
          <a:prstGeom prst="rect">
            <a:avLst/>
          </a:prstGeom>
        </p:spPr>
        <p:txBody>
          <a:bodyPr/>
          <a:lstStyle/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dirty="0">
                <a:solidFill>
                  <a:srgbClr val="FFFFFF"/>
                </a:solidFill>
              </a:rPr>
              <a:t>Mountains make up about 1/4 of the world’s landscape</a:t>
            </a: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Some of the highest mountains are found under the sea</a:t>
            </a:r>
            <a:r>
              <a:rPr sz="2964" dirty="0">
                <a:solidFill>
                  <a:srgbClr val="FFFFFF"/>
                </a:solidFill>
              </a:rPr>
              <a:t> EG: </a:t>
            </a:r>
            <a:r>
              <a:rPr sz="2964" dirty="0" smtClean="0">
                <a:solidFill>
                  <a:srgbClr val="FFFFFF"/>
                </a:solidFill>
              </a:rPr>
              <a:t>M</a:t>
            </a:r>
            <a:r>
              <a:rPr lang="en-US" sz="2964" dirty="0" smtClean="0">
                <a:solidFill>
                  <a:srgbClr val="FFFFFF"/>
                </a:solidFill>
              </a:rPr>
              <a:t>a</a:t>
            </a:r>
            <a:r>
              <a:rPr sz="2964" dirty="0" smtClean="0">
                <a:solidFill>
                  <a:srgbClr val="FFFFFF"/>
                </a:solidFill>
              </a:rPr>
              <a:t>un</a:t>
            </a:r>
            <a:r>
              <a:rPr lang="en-US" sz="2964" dirty="0" smtClean="0">
                <a:solidFill>
                  <a:srgbClr val="FFFFFF"/>
                </a:solidFill>
              </a:rPr>
              <a:t>a</a:t>
            </a:r>
            <a:r>
              <a:rPr sz="2964" dirty="0" smtClean="0">
                <a:solidFill>
                  <a:srgbClr val="FFFFFF"/>
                </a:solidFill>
              </a:rPr>
              <a:t> </a:t>
            </a:r>
            <a:r>
              <a:rPr lang="en-US" sz="2964" dirty="0" smtClean="0">
                <a:solidFill>
                  <a:srgbClr val="FFFFFF"/>
                </a:solidFill>
              </a:rPr>
              <a:t>(Mount) </a:t>
            </a:r>
            <a:r>
              <a:rPr sz="2964" dirty="0" smtClean="0">
                <a:solidFill>
                  <a:srgbClr val="FFFFFF"/>
                </a:solidFill>
              </a:rPr>
              <a:t>Loa</a:t>
            </a:r>
            <a:r>
              <a:rPr sz="2964" dirty="0">
                <a:solidFill>
                  <a:srgbClr val="FFFFFF"/>
                </a:solidFill>
              </a:rPr>
              <a:t>, Hawaii</a:t>
            </a: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Heights of mountains</a:t>
            </a:r>
            <a:r>
              <a:rPr sz="2964" dirty="0">
                <a:solidFill>
                  <a:srgbClr val="FFFFFF"/>
                </a:solidFill>
              </a:rPr>
              <a:t>: measured “above sea level”</a:t>
            </a: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Altitude</a:t>
            </a:r>
            <a:r>
              <a:rPr sz="2964" dirty="0">
                <a:solidFill>
                  <a:srgbClr val="FFFFFF"/>
                </a:solidFill>
              </a:rPr>
              <a:t>: height above sea level - how do humans experience this?</a:t>
            </a: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dirty="0">
                <a:solidFill>
                  <a:srgbClr val="FFFFFF"/>
                </a:solidFill>
              </a:rPr>
              <a:t>Groups of mountains together are called a </a:t>
            </a:r>
            <a:r>
              <a:rPr sz="2964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mountain range</a:t>
            </a: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lang="en-US" sz="2964" dirty="0" smtClean="0">
                <a:solidFill>
                  <a:srgbClr val="FFFFFF"/>
                </a:solidFill>
              </a:rPr>
              <a:t>Name some e</a:t>
            </a:r>
            <a:r>
              <a:rPr sz="2964" dirty="0" smtClean="0">
                <a:solidFill>
                  <a:srgbClr val="FFFFFF"/>
                </a:solidFill>
              </a:rPr>
              <a:t>xamples</a:t>
            </a:r>
            <a:r>
              <a:rPr lang="en-US" sz="2964" dirty="0" smtClean="0">
                <a:solidFill>
                  <a:srgbClr val="FFFFFF"/>
                </a:solidFill>
              </a:rPr>
              <a:t> of ranges. </a:t>
            </a:r>
            <a:endParaRPr sz="2964" dirty="0">
              <a:solidFill>
                <a:srgbClr val="FFFFFF"/>
              </a:solidFill>
            </a:endParaRPr>
          </a:p>
          <a:p>
            <a:pPr marL="346709" lvl="0" indent="-346709" defTabSz="455675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2964" dirty="0">
                <a:solidFill>
                  <a:srgbClr val="FFFFFF"/>
                </a:solidFill>
              </a:rPr>
              <a:t>Himalayas (Asia) - our case study; the Alps (Europe); the Andes (South America); the Rocky Mountains (North America)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The Himalayas…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40">
                <a:solidFill>
                  <a:srgbClr val="FFFFFF"/>
                </a:solidFill>
              </a:rPr>
              <a:t>Hypothesise: What do humans use mountains for?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What goes up, must come down…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10441111_10153677941728032_3955091018615746609_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272" y="378883"/>
            <a:ext cx="6919946" cy="460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918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4184" y="2402019"/>
            <a:ext cx="5327675" cy="7103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FFFF"/>
                </a:solidFill>
              </a:rPr>
              <a:t>Human Uses of Mountains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61433" y="2315632"/>
            <a:ext cx="12256559" cy="6955633"/>
          </a:xfrm>
          <a:prstGeom prst="rect">
            <a:avLst/>
          </a:prstGeom>
        </p:spPr>
        <p:txBody>
          <a:bodyPr/>
          <a:lstStyle/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FFFFFF"/>
                </a:solidFill>
              </a:rPr>
              <a:t>Few people live in highest mountain ranges - why?</a:t>
            </a:r>
          </a:p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Recreation</a:t>
            </a:r>
            <a:r>
              <a:rPr sz="3040">
                <a:solidFill>
                  <a:srgbClr val="FFFFFF"/>
                </a:solidFill>
              </a:rPr>
              <a:t> - examples?</a:t>
            </a:r>
          </a:p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FFFFFF"/>
                </a:solidFill>
              </a:rPr>
              <a:t>Critical for </a:t>
            </a: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global water supply - 60-80%</a:t>
            </a:r>
            <a:r>
              <a:rPr sz="3040">
                <a:solidFill>
                  <a:srgbClr val="FFFFFF"/>
                </a:solidFill>
              </a:rPr>
              <a:t> - warm air rises, and cools as it passes high ground - water vapour becomes liquid and falls as rain (or snow) - image…</a:t>
            </a:r>
            <a:endParaRPr sz="3040" b="1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Rugged and difficult to cross - </a:t>
            </a:r>
            <a:r>
              <a:rPr sz="3040">
                <a:solidFill>
                  <a:srgbClr val="FFFFFF"/>
                </a:solidFill>
              </a:rPr>
              <a:t>provided a </a:t>
            </a: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safe place</a:t>
            </a:r>
            <a:r>
              <a:rPr sz="3040">
                <a:solidFill>
                  <a:srgbClr val="FFFFFF"/>
                </a:solidFill>
              </a:rPr>
              <a:t> for indigenous people and ethnic minorities EG: slaves in St Kitts and Nevis - image…</a:t>
            </a:r>
          </a:p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FFFFFF"/>
                </a:solidFill>
              </a:rPr>
              <a:t>Uses of </a:t>
            </a: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valleys</a:t>
            </a:r>
            <a:r>
              <a:rPr sz="3040">
                <a:solidFill>
                  <a:srgbClr val="FFFFFF"/>
                </a:solidFill>
              </a:rPr>
              <a:t> in between mountains?</a:t>
            </a:r>
          </a:p>
          <a:p>
            <a:pPr marL="355600" lvl="0" indent="-355600" defTabSz="467359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04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Sacred</a:t>
            </a:r>
            <a:r>
              <a:rPr sz="3040">
                <a:solidFill>
                  <a:srgbClr val="FFFFFF"/>
                </a:solidFill>
              </a:rPr>
              <a:t> and special places EG: Dreamtime (page 73)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367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</vt:lpstr>
      <vt:lpstr>Helvetica Light</vt:lpstr>
      <vt:lpstr>Helvetica Neue</vt:lpstr>
      <vt:lpstr>Black</vt:lpstr>
      <vt:lpstr>Introduction to MOUNTAINS!</vt:lpstr>
      <vt:lpstr>With a partner, identify and explain one observation about mountains you can find from this map.</vt:lpstr>
      <vt:lpstr>PowerPoint Presentation</vt:lpstr>
      <vt:lpstr>The World’s Mountains and Ranges</vt:lpstr>
      <vt:lpstr>The Himalayas…</vt:lpstr>
      <vt:lpstr>Hypothesise: What do humans use mountains for?</vt:lpstr>
      <vt:lpstr>What goes up, must come down…</vt:lpstr>
      <vt:lpstr>PowerPoint Presentation</vt:lpstr>
      <vt:lpstr>Human Uses of Mountains</vt:lpstr>
      <vt:lpstr>Study Figure 2, page 71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MOUNTAINS!</dc:title>
  <dc:creator>Wismer, Mark</dc:creator>
  <cp:lastModifiedBy>Wismer, Mark</cp:lastModifiedBy>
  <cp:revision>17</cp:revision>
  <dcterms:modified xsi:type="dcterms:W3CDTF">2015-05-26T01:04:25Z</dcterms:modified>
</cp:coreProperties>
</file>